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6" r:id="rId4"/>
    <p:sldId id="267" r:id="rId5"/>
    <p:sldId id="261" r:id="rId6"/>
    <p:sldId id="260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99"/>
    <a:srgbClr val="6600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61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My%20Drive\!%20DISH%20BID%202019-2020\2.%20Presentation\mt%20completed%20sit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Sheet1!$A$1:$A$6</c:f>
              <c:strCache>
                <c:ptCount val="6"/>
                <c:pt idx="0">
                  <c:v>AT&amp;T</c:v>
                </c:pt>
                <c:pt idx="1">
                  <c:v>T-Mobile</c:v>
                </c:pt>
                <c:pt idx="2">
                  <c:v>Sprint</c:v>
                </c:pt>
                <c:pt idx="3">
                  <c:v>Verizon</c:v>
                </c:pt>
                <c:pt idx="4">
                  <c:v>US Cellular</c:v>
                </c:pt>
                <c:pt idx="5">
                  <c:v>Dish Network</c:v>
                </c:pt>
              </c:strCache>
            </c:strRef>
          </c:cat>
          <c:val>
            <c:numRef>
              <c:f>Sheet1!$B$1:$B$6</c:f>
              <c:numCache>
                <c:formatCode>General</c:formatCode>
                <c:ptCount val="6"/>
                <c:pt idx="0">
                  <c:v>660</c:v>
                </c:pt>
                <c:pt idx="1">
                  <c:v>240</c:v>
                </c:pt>
                <c:pt idx="2">
                  <c:v>115</c:v>
                </c:pt>
                <c:pt idx="3">
                  <c:v>20</c:v>
                </c:pt>
                <c:pt idx="4">
                  <c:v>8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70A-442B-BBD8-AF7C113D00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9326592"/>
        <c:axId val="319511872"/>
        <c:axId val="0"/>
      </c:bar3DChart>
      <c:catAx>
        <c:axId val="493265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19511872"/>
        <c:crosses val="autoZero"/>
        <c:auto val="1"/>
        <c:lblAlgn val="ctr"/>
        <c:lblOffset val="100"/>
        <c:noMultiLvlLbl val="0"/>
      </c:catAx>
      <c:valAx>
        <c:axId val="3195118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932659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600D47-6205-44F8-A461-EE36CE6792D8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143068-B64F-4AF8-8635-F2E59797F2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406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FFFFFF">
              <a:alpha val="80000"/>
            </a:srgbClr>
          </a:solidFill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rgbClr val="FFFFFF">
              <a:alpha val="80000"/>
            </a:srgbClr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7A959-B869-4C93-B5C3-7C177B0158CD}" type="datetime1">
              <a:rPr lang="en-GB" smtClean="0"/>
              <a:t>21/11/2019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SERVICE AT A HIGHER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7121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44FE9-798B-4F5C-8627-0582F5B5537F}" type="datetime1">
              <a:rPr lang="en-GB" smtClean="0"/>
              <a:t>21/11/2019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SERVICE AT A HIGHER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927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A971E-AC41-42DC-A329-F219DF33AAF9}" type="datetime1">
              <a:rPr lang="en-GB" smtClean="0"/>
              <a:t>21/11/2019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SERVICE AT A HIGHER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44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2FC12-27BD-49B1-8CE5-D7715FCDF0B7}" type="datetime1">
              <a:rPr lang="en-GB" smtClean="0"/>
              <a:t>21/11/2019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SERVICE AT A HIGHER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5924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3A6A7-7790-4A99-9749-95E18E028533}" type="datetime1">
              <a:rPr lang="en-GB" smtClean="0"/>
              <a:t>21/11/2019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SERVICE AT A HIGHER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22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8CBCDF-FE78-4AC4-9E40-1ED8406075EA}" type="datetime1">
              <a:rPr lang="en-GB" smtClean="0"/>
              <a:t>21/11/2019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SERVICE AT A HIGHER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642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90BA5-CB09-4CBC-B89F-BC4D2CE7B922}" type="datetime1">
              <a:rPr lang="en-GB" smtClean="0"/>
              <a:t>21/11/2019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SERVICE AT A HIGHER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55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FADACA-810D-4E3A-B330-A23397D306A6}" type="datetime1">
              <a:rPr lang="en-GB" smtClean="0"/>
              <a:t>21/11/2019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SERVICE AT A HIGHER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600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F1FC9-1B17-423A-9481-FF410E95975D}" type="datetime1">
              <a:rPr lang="en-GB" smtClean="0"/>
              <a:t>21/11/2019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SERVICE AT A HIGHER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5103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B4C10-DFF5-46D4-B552-31406332BE15}" type="datetime1">
              <a:rPr lang="en-GB" smtClean="0"/>
              <a:t>21/11/2019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SERVICE AT A HIGHER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358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627F-0FF3-4B12-88DC-71C8EC281CC7}" type="datetime1">
              <a:rPr lang="en-GB" smtClean="0"/>
              <a:t>21/11/2019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SERVICE AT A HIGHER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275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AE242-7A2A-4D1F-A4FB-64A134CE567D}" type="datetime1">
              <a:rPr lang="en-GB" smtClean="0"/>
              <a:t>21/11/2019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SERVICE AT A HIGHER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F700D2-071F-440E-A3FF-180D34BA4E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917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5657" y="406442"/>
            <a:ext cx="7000682" cy="1294366"/>
          </a:xfrm>
        </p:spPr>
        <p:txBody>
          <a:bodyPr>
            <a:normAutofit fontScale="90000"/>
          </a:bodyPr>
          <a:lstStyle/>
          <a:p>
            <a:br>
              <a:rPr lang="en-US" sz="4900" b="1" dirty="0">
                <a:solidFill>
                  <a:srgbClr val="333399"/>
                </a:solidFill>
              </a:rPr>
            </a:br>
            <a:r>
              <a:rPr lang="en-US" b="1" dirty="0">
                <a:solidFill>
                  <a:srgbClr val="333399"/>
                </a:solidFill>
              </a:rPr>
              <a:t>M Towers </a:t>
            </a:r>
            <a:br>
              <a:rPr lang="en-US" b="1" dirty="0">
                <a:solidFill>
                  <a:srgbClr val="333399"/>
                </a:solidFill>
              </a:rPr>
            </a:br>
            <a:r>
              <a:rPr lang="en-GB" sz="3100" b="1" dirty="0">
                <a:solidFill>
                  <a:srgbClr val="333399"/>
                </a:solidFill>
              </a:rPr>
              <a:t>Telecommunication Services</a:t>
            </a:r>
            <a:br>
              <a:rPr lang="en-GB" sz="4000" b="1" dirty="0">
                <a:solidFill>
                  <a:srgbClr val="333399"/>
                </a:solidFill>
              </a:rPr>
            </a:br>
            <a:endParaRPr lang="en-GB" b="1" dirty="0">
              <a:solidFill>
                <a:srgbClr val="333399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63730" y="2060848"/>
            <a:ext cx="4824536" cy="432048"/>
          </a:xfrm>
        </p:spPr>
        <p:txBody>
          <a:bodyPr/>
          <a:lstStyle/>
          <a:p>
            <a:r>
              <a:rPr lang="en-US" sz="2400" b="1" i="1" dirty="0">
                <a:solidFill>
                  <a:srgbClr val="333399"/>
                </a:solidFill>
                <a:latin typeface="Abadi Extra Light" panose="020B0204020104020204" pitchFamily="34" charset="0"/>
              </a:rPr>
              <a:t>“SERVICE AT A HIGHER LEVEL”</a:t>
            </a:r>
            <a:endParaRPr lang="en-GB" sz="2400" b="1" i="1" dirty="0">
              <a:solidFill>
                <a:srgbClr val="333399"/>
              </a:solidFill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222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3399"/>
                </a:solidFill>
              </a:rPr>
              <a:t>ABOUT THE COMPANY</a:t>
            </a:r>
            <a:endParaRPr lang="en-GB" b="1" dirty="0">
              <a:solidFill>
                <a:srgbClr val="33339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 fontAlgn="base">
              <a:buNone/>
            </a:pPr>
            <a:r>
              <a:rPr lang="en-US" sz="2400" dirty="0">
                <a:solidFill>
                  <a:srgbClr val="333399"/>
                </a:solidFill>
              </a:rPr>
              <a:t>M Towers LLC has been in business since 2014 with combined professional Team experience of over 40 years.</a:t>
            </a:r>
          </a:p>
          <a:p>
            <a:pPr marL="0" indent="0" fontAlgn="base">
              <a:buNone/>
            </a:pPr>
            <a:endParaRPr lang="en-US" sz="2400" dirty="0">
              <a:solidFill>
                <a:srgbClr val="333399"/>
              </a:solidFill>
            </a:endParaRPr>
          </a:p>
          <a:p>
            <a:pPr marL="0" indent="0" fontAlgn="base">
              <a:buNone/>
            </a:pPr>
            <a:r>
              <a:rPr lang="en-US" sz="2400" dirty="0">
                <a:solidFill>
                  <a:srgbClr val="333399"/>
                </a:solidFill>
              </a:rPr>
              <a:t>Our Team is composed of long-time industry professionals in every aspect of the wireless telecommunications and commercial construction industries, including project management and site acquisition.</a:t>
            </a:r>
          </a:p>
          <a:p>
            <a:pPr marL="0" indent="0" fontAlgn="base">
              <a:buNone/>
            </a:pPr>
            <a:endParaRPr lang="en-US" sz="1500" dirty="0">
              <a:solidFill>
                <a:srgbClr val="333399"/>
              </a:solidFill>
            </a:endParaRPr>
          </a:p>
          <a:p>
            <a:pPr marL="285750" indent="-285750" fontAlgn="base"/>
            <a:r>
              <a:rPr lang="en-US" sz="2400" dirty="0">
                <a:solidFill>
                  <a:srgbClr val="333399"/>
                </a:solidFill>
              </a:rPr>
              <a:t>M-Towers specializes in providing turn-key service by integrating  services for the Wireless Telecommunications and Commercial Construction industries, maintaining a footprint throughout the South Eastern, Central and Midwest regions of the United States.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1840" y="6093296"/>
            <a:ext cx="2895600" cy="365125"/>
          </a:xfrm>
        </p:spPr>
        <p:txBody>
          <a:bodyPr/>
          <a:lstStyle/>
          <a:p>
            <a:r>
              <a:rPr lang="en-US" dirty="0">
                <a:solidFill>
                  <a:srgbClr val="333399"/>
                </a:solidFill>
              </a:rPr>
              <a:t>SERVICE AT A HIGHER LEVEL</a:t>
            </a:r>
            <a:endParaRPr lang="en-GB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018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333399"/>
                </a:solidFill>
                <a:highlight>
                  <a:srgbClr val="FFFFFF"/>
                </a:highlight>
              </a:rPr>
              <a:t>FULL TURN KEY SERVICES EXECUTION – FROM SCIP TO ON-AIR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600" dirty="0">
                <a:solidFill>
                  <a:srgbClr val="333399"/>
                </a:solidFill>
              </a:rPr>
              <a:t>M TOWERS LLC has a long track record of quality, professionalism, accountability and safety in wireless tower construction. </a:t>
            </a:r>
          </a:p>
          <a:p>
            <a:pPr fontAlgn="base"/>
            <a:r>
              <a:rPr lang="en-US" sz="2600" dirty="0">
                <a:solidFill>
                  <a:srgbClr val="333399"/>
                </a:solidFill>
              </a:rPr>
              <a:t>Site Acquisition / Leasing / Regulatory / Zoning &amp; Permitting</a:t>
            </a:r>
          </a:p>
          <a:p>
            <a:pPr fontAlgn="base"/>
            <a:r>
              <a:rPr lang="en-US" sz="2600" dirty="0">
                <a:solidFill>
                  <a:srgbClr val="333399"/>
                </a:solidFill>
              </a:rPr>
              <a:t>Engineering and Design (CD’s, SA) </a:t>
            </a:r>
          </a:p>
          <a:p>
            <a:pPr fontAlgn="base"/>
            <a:r>
              <a:rPr lang="en-US" sz="2600" dirty="0">
                <a:solidFill>
                  <a:srgbClr val="333399"/>
                </a:solidFill>
              </a:rPr>
              <a:t>Project Scoping </a:t>
            </a:r>
          </a:p>
          <a:p>
            <a:pPr fontAlgn="base"/>
            <a:r>
              <a:rPr lang="en-US" sz="2600" dirty="0">
                <a:solidFill>
                  <a:srgbClr val="333399"/>
                </a:solidFill>
              </a:rPr>
              <a:t>Project Logistics Support</a:t>
            </a:r>
          </a:p>
          <a:p>
            <a:pPr fontAlgn="base"/>
            <a:r>
              <a:rPr lang="en-US" sz="2600" dirty="0">
                <a:solidFill>
                  <a:srgbClr val="333399"/>
                </a:solidFill>
              </a:rPr>
              <a:t>Construction Management / Quality Control / Safety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9832" y="6093296"/>
            <a:ext cx="2895600" cy="365125"/>
          </a:xfrm>
        </p:spPr>
        <p:txBody>
          <a:bodyPr/>
          <a:lstStyle/>
          <a:p>
            <a:r>
              <a:rPr lang="en-US" dirty="0">
                <a:solidFill>
                  <a:srgbClr val="333399"/>
                </a:solidFill>
              </a:rPr>
              <a:t>SERVICE AT A HIGHER LEVEL</a:t>
            </a:r>
            <a:endParaRPr lang="en-GB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627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333399"/>
                </a:solidFill>
              </a:rPr>
              <a:t>FULL TURN KEY PROJECT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2808312"/>
          </a:xfrm>
        </p:spPr>
        <p:txBody>
          <a:bodyPr>
            <a:normAutofit/>
          </a:bodyPr>
          <a:lstStyle/>
          <a:p>
            <a:pPr fontAlgn="base"/>
            <a:r>
              <a:rPr lang="en-US" sz="2400" dirty="0">
                <a:solidFill>
                  <a:srgbClr val="333399"/>
                </a:solidFill>
              </a:rPr>
              <a:t>New Site Builds and Carrier Additions on Tower Structures, Rooftops, </a:t>
            </a:r>
            <a:r>
              <a:rPr lang="en-US" sz="2400" dirty="0" err="1">
                <a:solidFill>
                  <a:srgbClr val="333399"/>
                </a:solidFill>
              </a:rPr>
              <a:t>Watertanks</a:t>
            </a:r>
            <a:r>
              <a:rPr lang="en-US" sz="2400" dirty="0">
                <a:solidFill>
                  <a:srgbClr val="333399"/>
                </a:solidFill>
              </a:rPr>
              <a:t>, </a:t>
            </a:r>
            <a:r>
              <a:rPr lang="en-US" sz="2400" dirty="0" err="1">
                <a:solidFill>
                  <a:srgbClr val="333399"/>
                </a:solidFill>
              </a:rPr>
              <a:t>Stealthpoles</a:t>
            </a:r>
            <a:r>
              <a:rPr lang="en-US" sz="2400" dirty="0">
                <a:solidFill>
                  <a:srgbClr val="333399"/>
                </a:solidFill>
              </a:rPr>
              <a:t> and other Telecommunication Sites</a:t>
            </a:r>
          </a:p>
          <a:p>
            <a:pPr fontAlgn="base"/>
            <a:r>
              <a:rPr lang="en-US" sz="2400" dirty="0">
                <a:solidFill>
                  <a:srgbClr val="333399"/>
                </a:solidFill>
              </a:rPr>
              <a:t>Telecommunication Site Modifications/Design</a:t>
            </a:r>
          </a:p>
          <a:p>
            <a:pPr marL="285750" indent="-285750" fontAlgn="base"/>
            <a:r>
              <a:rPr lang="en-US" sz="2400" dirty="0">
                <a:solidFill>
                  <a:srgbClr val="333399"/>
                </a:solidFill>
              </a:rPr>
              <a:t>Wireline Construction &amp; Management/Design</a:t>
            </a:r>
          </a:p>
          <a:p>
            <a:pPr marL="285750" indent="-285750" fontAlgn="base"/>
            <a:r>
              <a:rPr lang="en-US" sz="2400" dirty="0">
                <a:solidFill>
                  <a:srgbClr val="333399"/>
                </a:solidFill>
              </a:rPr>
              <a:t>Full In-House Training for Tower/Civil Safety Plans</a:t>
            </a:r>
          </a:p>
          <a:p>
            <a:pPr marL="285750" indent="-285750" fontAlgn="base"/>
            <a:endParaRPr lang="en-US" sz="2000" dirty="0">
              <a:solidFill>
                <a:srgbClr val="333399"/>
              </a:solidFill>
            </a:endParaRP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9832" y="6093296"/>
            <a:ext cx="2895600" cy="365125"/>
          </a:xfrm>
        </p:spPr>
        <p:txBody>
          <a:bodyPr/>
          <a:lstStyle/>
          <a:p>
            <a:r>
              <a:rPr lang="en-US" dirty="0">
                <a:solidFill>
                  <a:srgbClr val="333399"/>
                </a:solidFill>
              </a:rPr>
              <a:t>SERVICE AT A HIGHER LEVEL</a:t>
            </a:r>
            <a:endParaRPr lang="en-GB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00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333399"/>
                </a:solidFill>
              </a:rPr>
              <a:t>WIRELESS TOWER CONSTRUCTION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fontAlgn="base">
              <a:buNone/>
            </a:pPr>
            <a:r>
              <a:rPr lang="en-US" sz="2000" dirty="0">
                <a:solidFill>
                  <a:srgbClr val="333399"/>
                </a:solidFill>
              </a:rPr>
              <a:t>M-Towers crews and tiger teams are trained on the latest technologies, with experience in all facets of wireless telecom work:</a:t>
            </a:r>
          </a:p>
          <a:p>
            <a:pPr fontAlgn="base"/>
            <a:r>
              <a:rPr lang="en-US" sz="2000" dirty="0">
                <a:solidFill>
                  <a:srgbClr val="333399"/>
                </a:solidFill>
              </a:rPr>
              <a:t>Site audits and Tower mapping</a:t>
            </a:r>
          </a:p>
          <a:p>
            <a:pPr marL="285750" indent="-285750" fontAlgn="base"/>
            <a:r>
              <a:rPr lang="en-US" sz="2000" dirty="0">
                <a:solidFill>
                  <a:srgbClr val="333399"/>
                </a:solidFill>
              </a:rPr>
              <a:t>Mount swaps and Modifications</a:t>
            </a:r>
          </a:p>
          <a:p>
            <a:pPr marL="285750" indent="-285750" fontAlgn="base"/>
            <a:r>
              <a:rPr lang="en-US" sz="2000" dirty="0">
                <a:solidFill>
                  <a:srgbClr val="333399"/>
                </a:solidFill>
              </a:rPr>
              <a:t>Hardline &amp; Jumper Installation</a:t>
            </a:r>
          </a:p>
          <a:p>
            <a:pPr marL="285750" indent="-285750" fontAlgn="base"/>
            <a:r>
              <a:rPr lang="en-US" sz="2000" dirty="0">
                <a:solidFill>
                  <a:srgbClr val="333399"/>
                </a:solidFill>
              </a:rPr>
              <a:t>Antenna &amp; Radio Install, Decom, Testing and Maintenance</a:t>
            </a:r>
          </a:p>
          <a:p>
            <a:pPr marL="285750" indent="-285750" fontAlgn="base"/>
            <a:r>
              <a:rPr lang="en-US" sz="2000" dirty="0">
                <a:solidFill>
                  <a:srgbClr val="333399"/>
                </a:solidFill>
              </a:rPr>
              <a:t>Tower Lighting Installation &amp; Testing</a:t>
            </a:r>
          </a:p>
          <a:p>
            <a:pPr marL="285750" indent="-285750" fontAlgn="base"/>
            <a:r>
              <a:rPr lang="en-US" sz="2000" dirty="0">
                <a:solidFill>
                  <a:srgbClr val="333399"/>
                </a:solidFill>
              </a:rPr>
              <a:t>Microwave Installation, Pathing and Alignment</a:t>
            </a:r>
          </a:p>
          <a:p>
            <a:pPr marL="285750" indent="-285750" fontAlgn="base"/>
            <a:r>
              <a:rPr lang="en-US" sz="2000" dirty="0">
                <a:solidFill>
                  <a:srgbClr val="333399"/>
                </a:solidFill>
              </a:rPr>
              <a:t>Fiber / Sweep / RET/ PIM Testing </a:t>
            </a:r>
          </a:p>
          <a:p>
            <a:pPr marL="285750" indent="-285750" fontAlgn="base"/>
            <a:r>
              <a:rPr lang="en-US" sz="2000" dirty="0">
                <a:solidFill>
                  <a:srgbClr val="333399"/>
                </a:solidFill>
              </a:rPr>
              <a:t>Small Cells</a:t>
            </a:r>
          </a:p>
          <a:p>
            <a:pPr marL="285750" indent="-285750" fontAlgn="base"/>
            <a:r>
              <a:rPr lang="en-US" sz="2000" dirty="0">
                <a:solidFill>
                  <a:srgbClr val="333399"/>
                </a:solidFill>
              </a:rPr>
              <a:t>Civil installation (concrete/steel platforms/electrical)</a:t>
            </a:r>
          </a:p>
          <a:p>
            <a:pPr marL="285750" indent="-285750" fontAlgn="base"/>
            <a:endParaRPr lang="en-US" sz="2400" dirty="0">
              <a:solidFill>
                <a:srgbClr val="333399"/>
              </a:solidFill>
            </a:endParaRP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75571" y="6078947"/>
            <a:ext cx="2895600" cy="365125"/>
          </a:xfrm>
        </p:spPr>
        <p:txBody>
          <a:bodyPr/>
          <a:lstStyle/>
          <a:p>
            <a:r>
              <a:rPr lang="en-US" dirty="0">
                <a:solidFill>
                  <a:srgbClr val="333399"/>
                </a:solidFill>
              </a:rPr>
              <a:t>SERVICE AT A HIGHER LEVEL</a:t>
            </a:r>
            <a:endParaRPr lang="en-GB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866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333399"/>
                </a:solidFill>
              </a:rPr>
              <a:t>COMMISSIONING AND INTEGRATION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fontAlgn="base"/>
            <a:r>
              <a:rPr lang="en-US" sz="2600" dirty="0">
                <a:solidFill>
                  <a:srgbClr val="333399"/>
                </a:solidFill>
              </a:rPr>
              <a:t>Our Integrators and BTS Technicians are Trained, Experienced and Certified in Commissioning, Integration and Maintenance of Wireless Telecommunications Systems.</a:t>
            </a:r>
          </a:p>
          <a:p>
            <a:pPr marL="285750" indent="-285750" fontAlgn="base"/>
            <a:r>
              <a:rPr lang="en-US" sz="2600" dirty="0">
                <a:solidFill>
                  <a:srgbClr val="333399"/>
                </a:solidFill>
              </a:rPr>
              <a:t>Integration</a:t>
            </a:r>
          </a:p>
          <a:p>
            <a:pPr marL="285750" indent="-285750" fontAlgn="base"/>
            <a:r>
              <a:rPr lang="en-US" sz="2600" dirty="0">
                <a:solidFill>
                  <a:srgbClr val="333399"/>
                </a:solidFill>
              </a:rPr>
              <a:t>Commissioning</a:t>
            </a:r>
          </a:p>
          <a:p>
            <a:pPr marL="285750" indent="-285750" fontAlgn="base"/>
            <a:r>
              <a:rPr lang="en-US" sz="2600" dirty="0">
                <a:solidFill>
                  <a:srgbClr val="333399"/>
                </a:solidFill>
              </a:rPr>
              <a:t>Call Testing</a:t>
            </a:r>
          </a:p>
          <a:p>
            <a:pPr marL="285750" indent="-285750" fontAlgn="base"/>
            <a:r>
              <a:rPr lang="en-US" sz="2600" dirty="0">
                <a:solidFill>
                  <a:srgbClr val="333399"/>
                </a:solidFill>
              </a:rPr>
              <a:t>Software Upgrades</a:t>
            </a:r>
          </a:p>
          <a:p>
            <a:pPr marL="285750" indent="-285750" fontAlgn="base"/>
            <a:r>
              <a:rPr lang="en-US" sz="2600" dirty="0">
                <a:solidFill>
                  <a:srgbClr val="333399"/>
                </a:solidFill>
              </a:rPr>
              <a:t>Card Installation / Decom / Harvesting</a:t>
            </a:r>
          </a:p>
          <a:p>
            <a:pPr marL="285750" indent="-285750" fontAlgn="base"/>
            <a:r>
              <a:rPr lang="en-US" sz="2600" dirty="0">
                <a:solidFill>
                  <a:srgbClr val="333399"/>
                </a:solidFill>
              </a:rPr>
              <a:t>Alarm Installation / Troubleshooting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9832" y="6093296"/>
            <a:ext cx="2895600" cy="365125"/>
          </a:xfrm>
        </p:spPr>
        <p:txBody>
          <a:bodyPr/>
          <a:lstStyle/>
          <a:p>
            <a:r>
              <a:rPr lang="en-US" dirty="0">
                <a:solidFill>
                  <a:srgbClr val="333399"/>
                </a:solidFill>
              </a:rPr>
              <a:t>SERVICE AT A HIGHER LEVEL</a:t>
            </a:r>
            <a:endParaRPr lang="en-GB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183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333399"/>
                </a:solidFill>
              </a:rPr>
              <a:t>Construction Projects Completion Record 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6DC09377-33C3-487B-AC03-A7857DB22A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1751663"/>
              </p:ext>
            </p:extLst>
          </p:nvPr>
        </p:nvGraphicFramePr>
        <p:xfrm>
          <a:off x="755576" y="1417638"/>
          <a:ext cx="2019300" cy="14287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07776">
                  <a:extLst>
                    <a:ext uri="{9D8B030D-6E8A-4147-A177-3AD203B41FA5}">
                      <a16:colId xmlns:a16="http://schemas.microsoft.com/office/drawing/2014/main" val="3568331873"/>
                    </a:ext>
                  </a:extLst>
                </a:gridCol>
                <a:gridCol w="811524">
                  <a:extLst>
                    <a:ext uri="{9D8B030D-6E8A-4147-A177-3AD203B41FA5}">
                      <a16:colId xmlns:a16="http://schemas.microsoft.com/office/drawing/2014/main" val="2746754594"/>
                    </a:ext>
                  </a:extLst>
                </a:gridCol>
              </a:tblGrid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AT&amp;T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660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0103064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T-Mobile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240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65389675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Sprint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115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69608771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Verizon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20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62146782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US Cellular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8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90156047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Dish Network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 dirty="0">
                          <a:effectLst/>
                        </a:rPr>
                        <a:t>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46984772"/>
                  </a:ext>
                </a:extLst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75571" y="6078947"/>
            <a:ext cx="2895600" cy="365125"/>
          </a:xfrm>
        </p:spPr>
        <p:txBody>
          <a:bodyPr/>
          <a:lstStyle/>
          <a:p>
            <a:r>
              <a:rPr lang="en-US" dirty="0">
                <a:solidFill>
                  <a:srgbClr val="333399"/>
                </a:solidFill>
              </a:rPr>
              <a:t>SERVICE AT A HIGHER LEVEL</a:t>
            </a:r>
            <a:endParaRPr lang="en-GB" dirty="0">
              <a:solidFill>
                <a:srgbClr val="333399"/>
              </a:solidFill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4622217"/>
              </p:ext>
            </p:extLst>
          </p:nvPr>
        </p:nvGraphicFramePr>
        <p:xfrm>
          <a:off x="2843808" y="1417638"/>
          <a:ext cx="5400600" cy="3955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127764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333399"/>
                </a:solidFill>
              </a:rPr>
              <a:t>Site Acquisition Turn-key Experience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571" y="1271244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US" sz="2800" dirty="0">
              <a:solidFill>
                <a:srgbClr val="333399"/>
              </a:solidFill>
            </a:endParaRPr>
          </a:p>
          <a:p>
            <a:pPr marL="0" indent="0">
              <a:buNone/>
            </a:pPr>
            <a:r>
              <a:rPr lang="en-US" sz="2800" dirty="0">
                <a:solidFill>
                  <a:srgbClr val="333399"/>
                </a:solidFill>
              </a:rPr>
              <a:t>Nationwide Experience with the following projects:</a:t>
            </a:r>
          </a:p>
          <a:p>
            <a:r>
              <a:rPr lang="en-US" sz="2800" dirty="0">
                <a:solidFill>
                  <a:srgbClr val="333399"/>
                </a:solidFill>
              </a:rPr>
              <a:t>1500+ NSB/</a:t>
            </a:r>
            <a:r>
              <a:rPr lang="en-US" sz="2800" dirty="0" err="1">
                <a:solidFill>
                  <a:srgbClr val="333399"/>
                </a:solidFill>
              </a:rPr>
              <a:t>Relo’s</a:t>
            </a:r>
            <a:r>
              <a:rPr lang="en-US" sz="2800" dirty="0">
                <a:solidFill>
                  <a:srgbClr val="333399"/>
                </a:solidFill>
              </a:rPr>
              <a:t> </a:t>
            </a:r>
          </a:p>
          <a:p>
            <a:r>
              <a:rPr lang="en-US" sz="2800" dirty="0">
                <a:solidFill>
                  <a:srgbClr val="333399"/>
                </a:solidFill>
              </a:rPr>
              <a:t>3500+ Tower Modifications</a:t>
            </a:r>
          </a:p>
          <a:p>
            <a:r>
              <a:rPr lang="en-US" sz="2800" dirty="0">
                <a:solidFill>
                  <a:srgbClr val="333399"/>
                </a:solidFill>
              </a:rPr>
              <a:t>2500+ FTTC/ETTC</a:t>
            </a:r>
          </a:p>
          <a:p>
            <a:r>
              <a:rPr lang="en-US" sz="2800" dirty="0">
                <a:solidFill>
                  <a:srgbClr val="333399"/>
                </a:solidFill>
              </a:rPr>
              <a:t>200+ Generator sites</a:t>
            </a:r>
          </a:p>
          <a:p>
            <a:r>
              <a:rPr lang="en-US" sz="2800" dirty="0">
                <a:solidFill>
                  <a:srgbClr val="333399"/>
                </a:solidFill>
              </a:rPr>
              <a:t>100+ DAS (Distributed Antenna Systems) </a:t>
            </a:r>
          </a:p>
          <a:p>
            <a:r>
              <a:rPr lang="en-US" sz="2800" dirty="0">
                <a:solidFill>
                  <a:srgbClr val="333399"/>
                </a:solidFill>
              </a:rPr>
              <a:t>200+ Small Cell projects</a:t>
            </a:r>
          </a:p>
          <a:p>
            <a:r>
              <a:rPr lang="en-US" sz="2800" dirty="0">
                <a:solidFill>
                  <a:srgbClr val="333399"/>
                </a:solidFill>
              </a:rPr>
              <a:t>50+ COWs/COLTs</a:t>
            </a:r>
          </a:p>
          <a:p>
            <a:pPr marL="0" indent="0">
              <a:buNone/>
            </a:pPr>
            <a:endParaRPr lang="en-US" sz="2800" dirty="0">
              <a:solidFill>
                <a:srgbClr val="33339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75571" y="6078947"/>
            <a:ext cx="2895600" cy="365125"/>
          </a:xfrm>
        </p:spPr>
        <p:txBody>
          <a:bodyPr/>
          <a:lstStyle/>
          <a:p>
            <a:r>
              <a:rPr lang="en-US" dirty="0">
                <a:solidFill>
                  <a:srgbClr val="333399"/>
                </a:solidFill>
              </a:rPr>
              <a:t>SERVICE AT A HIGHER LEVEL</a:t>
            </a:r>
            <a:endParaRPr lang="en-GB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158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571" y="1373947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rgbClr val="333399"/>
                </a:solidFill>
              </a:rPr>
              <a:t>THANK YOU 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046" y="4077072"/>
            <a:ext cx="2757140" cy="155301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491880" y="5805264"/>
            <a:ext cx="2133600" cy="365125"/>
          </a:xfrm>
        </p:spPr>
        <p:txBody>
          <a:bodyPr/>
          <a:lstStyle/>
          <a:p>
            <a:pPr algn="ctr"/>
            <a:endParaRPr lang="en-GB" dirty="0">
              <a:solidFill>
                <a:srgbClr val="33339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75571" y="6078947"/>
            <a:ext cx="2895600" cy="365125"/>
          </a:xfrm>
        </p:spPr>
        <p:txBody>
          <a:bodyPr/>
          <a:lstStyle/>
          <a:p>
            <a:r>
              <a:rPr lang="en-US" dirty="0">
                <a:solidFill>
                  <a:srgbClr val="333399"/>
                </a:solidFill>
              </a:rPr>
              <a:t>SERVICE AT A HIGHER LEVEL</a:t>
            </a:r>
            <a:endParaRPr lang="en-GB" dirty="0">
              <a:solidFill>
                <a:srgbClr val="3333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625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8D1CC"/>
      </a:accent1>
      <a:accent2>
        <a:srgbClr val="6D9BC3"/>
      </a:accent2>
      <a:accent3>
        <a:srgbClr val="000000"/>
      </a:accent3>
      <a:accent4>
        <a:srgbClr val="000000"/>
      </a:accent4>
      <a:accent5>
        <a:srgbClr val="000000"/>
      </a:accent5>
      <a:accent6>
        <a:srgbClr val="00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432</Words>
  <Application>Microsoft Office PowerPoint</Application>
  <PresentationFormat>On-screen Show (4:3)</PresentationFormat>
  <Paragraphs>71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Abadi Extra Light</vt:lpstr>
      <vt:lpstr>Arial</vt:lpstr>
      <vt:lpstr>Calibri</vt:lpstr>
      <vt:lpstr>Office Theme</vt:lpstr>
      <vt:lpstr> M Towers  Telecommunication Services </vt:lpstr>
      <vt:lpstr>ABOUT THE COMPANY</vt:lpstr>
      <vt:lpstr>FULL TURN KEY SERVICES EXECUTION – FROM SCIP TO ON-AIR</vt:lpstr>
      <vt:lpstr>FULL TURN KEY PROJECT MANAGEMENT</vt:lpstr>
      <vt:lpstr>WIRELESS TOWER CONSTRUCTION</vt:lpstr>
      <vt:lpstr>COMMISSIONING AND INTEGRATION</vt:lpstr>
      <vt:lpstr>Construction Projects Completion Record </vt:lpstr>
      <vt:lpstr>Site Acquisition Turn-key Experience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jontypearce</dc:creator>
  <cp:lastModifiedBy>Volodya Ruzhylo</cp:lastModifiedBy>
  <cp:revision>29</cp:revision>
  <dcterms:created xsi:type="dcterms:W3CDTF">2012-04-28T17:18:27Z</dcterms:created>
  <dcterms:modified xsi:type="dcterms:W3CDTF">2019-11-21T21:07:14Z</dcterms:modified>
</cp:coreProperties>
</file>